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27" r:id="rId3"/>
    <p:sldId id="434" r:id="rId4"/>
    <p:sldId id="426" r:id="rId5"/>
    <p:sldId id="435" r:id="rId6"/>
    <p:sldId id="436" r:id="rId7"/>
    <p:sldId id="437" r:id="rId8"/>
    <p:sldId id="428" r:id="rId9"/>
    <p:sldId id="429" r:id="rId10"/>
    <p:sldId id="438" r:id="rId11"/>
    <p:sldId id="439" r:id="rId12"/>
    <p:sldId id="44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jpe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jpe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jpeg"/><Relationship Id="rId7" Type="http://schemas.openxmlformats.org/officeDocument/2006/relationships/image" Target="../media/image5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image" Target="../media/image14.emf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jpe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jpeg"/><Relationship Id="rId7" Type="http://schemas.openxmlformats.org/officeDocument/2006/relationships/image" Target="../media/image5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image" Target="../media/image14.emf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3.wdp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2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9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6012" y="3924093"/>
            <a:ext cx="285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j-ea"/>
                <a:ea typeface="+mj-ea"/>
              </a:rPr>
              <a:t>데이터 처리방법 요약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4374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8" name="오른쪽 화살표 87"/>
          <p:cNvSpPr/>
          <p:nvPr/>
        </p:nvSpPr>
        <p:spPr>
          <a:xfrm>
            <a:off x="4456800" y="2369118"/>
            <a:ext cx="809431" cy="31778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49729" y="1325147"/>
            <a:ext cx="461705" cy="1138874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29" y="2805426"/>
            <a:ext cx="458233" cy="1130308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153916" y="1217111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Mal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05029" y="2724485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Negative</a:t>
            </a:r>
            <a:endParaRPr lang="ko-KR" altLang="en-US" dirty="0"/>
          </a:p>
        </p:txBody>
      </p:sp>
      <p:sp>
        <p:nvSpPr>
          <p:cNvPr id="93" name="타원 92"/>
          <p:cNvSpPr/>
          <p:nvPr/>
        </p:nvSpPr>
        <p:spPr>
          <a:xfrm>
            <a:off x="4039909" y="2180557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731" y="2267121"/>
            <a:ext cx="436355" cy="467249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3685317" y="2817425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오른쪽 화살표 96"/>
          <p:cNvSpPr/>
          <p:nvPr/>
        </p:nvSpPr>
        <p:spPr>
          <a:xfrm>
            <a:off x="2191907" y="2157227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06634" y="1361871"/>
            <a:ext cx="461705" cy="1138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368" y="1746091"/>
            <a:ext cx="491679" cy="368116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441850" y="876975"/>
            <a:ext cx="314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‘Annotation only’ slide </a:t>
            </a:r>
            <a:br>
              <a:rPr lang="en-US" altLang="ko-KR" sz="1200" dirty="0" smtClean="0"/>
            </a:b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-&gt;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101" name="오른쪽 화살표 100"/>
          <p:cNvSpPr/>
          <p:nvPr/>
        </p:nvSpPr>
        <p:spPr>
          <a:xfrm>
            <a:off x="3395972" y="2180557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5005657" y="1981660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30910" y="831255"/>
            <a:ext cx="4291648" cy="3104479"/>
          </a:xfrm>
          <a:prstGeom prst="roundRect">
            <a:avLst>
              <a:gd name="adj" fmla="val 32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5022558" y="3928005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5321893" y="2198571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/>
          <p:cNvGrpSpPr/>
          <p:nvPr/>
        </p:nvGrpSpPr>
        <p:grpSpPr>
          <a:xfrm>
            <a:off x="5541865" y="2366292"/>
            <a:ext cx="344764" cy="347681"/>
            <a:chOff x="572642" y="3447654"/>
            <a:chExt cx="1905000" cy="1904997"/>
          </a:xfrm>
          <a:effectLst/>
        </p:grpSpPr>
        <p:pic>
          <p:nvPicPr>
            <p:cNvPr id="10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0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1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2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13" name="그림 1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261" y="2284797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114" name="오른쪽 화살표 113"/>
          <p:cNvSpPr/>
          <p:nvPr/>
        </p:nvSpPr>
        <p:spPr>
          <a:xfrm rot="10800000">
            <a:off x="5984009" y="2630530"/>
            <a:ext cx="692010" cy="2939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오른쪽 화살표 114"/>
          <p:cNvSpPr/>
          <p:nvPr/>
        </p:nvSpPr>
        <p:spPr>
          <a:xfrm rot="10800000">
            <a:off x="5994835" y="2137830"/>
            <a:ext cx="692010" cy="2939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065118" y="2389976"/>
            <a:ext cx="2092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conversion</a:t>
            </a:r>
            <a:endParaRPr lang="ko-KR" altLang="en-US" sz="1100" dirty="0"/>
          </a:p>
        </p:txBody>
      </p:sp>
      <p:sp>
        <p:nvSpPr>
          <p:cNvPr id="117" name="TextBox 116"/>
          <p:cNvSpPr txBox="1"/>
          <p:nvPr/>
        </p:nvSpPr>
        <p:spPr>
          <a:xfrm>
            <a:off x="6572137" y="987143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converted</a:t>
            </a:r>
            <a:endParaRPr lang="ko-KR" alt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26125" y="1063271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Original</a:t>
            </a:r>
            <a:endParaRPr lang="ko-KR" altLang="en-US" sz="1200" dirty="0"/>
          </a:p>
        </p:txBody>
      </p:sp>
      <p:sp>
        <p:nvSpPr>
          <p:cNvPr id="119" name="TextBox 118"/>
          <p:cNvSpPr txBox="1"/>
          <p:nvPr/>
        </p:nvSpPr>
        <p:spPr>
          <a:xfrm>
            <a:off x="1410485" y="2581854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Original</a:t>
            </a:r>
            <a:endParaRPr lang="ko-KR" alt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603218" y="2198109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4946759" y="2887005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학습</a:t>
            </a:r>
            <a:endParaRPr lang="ko-KR" altLang="en-US"/>
          </a:p>
        </p:txBody>
      </p:sp>
      <p:sp>
        <p:nvSpPr>
          <p:cNvPr id="122" name="아래쪽 화살표 121"/>
          <p:cNvSpPr/>
          <p:nvPr/>
        </p:nvSpPr>
        <p:spPr>
          <a:xfrm>
            <a:off x="5503726" y="2847459"/>
            <a:ext cx="359316" cy="61302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/>
          <p:cNvGrpSpPr/>
          <p:nvPr/>
        </p:nvGrpSpPr>
        <p:grpSpPr>
          <a:xfrm>
            <a:off x="5408336" y="3411209"/>
            <a:ext cx="541495" cy="529959"/>
            <a:chOff x="1066780" y="5164014"/>
            <a:chExt cx="655209" cy="641250"/>
          </a:xfrm>
        </p:grpSpPr>
        <p:sp>
          <p:nvSpPr>
            <p:cNvPr id="124" name="타원 123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134" name="오른쪽 화살표 133"/>
          <p:cNvSpPr/>
          <p:nvPr/>
        </p:nvSpPr>
        <p:spPr>
          <a:xfrm>
            <a:off x="2148248" y="3230760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709" y="2819624"/>
            <a:ext cx="491679" cy="368116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2021459" y="3463509"/>
            <a:ext cx="2092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conversion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62" y="2774441"/>
            <a:ext cx="458233" cy="11303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03743" y="1361871"/>
            <a:ext cx="461705" cy="1138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771" y="2774441"/>
            <a:ext cx="458233" cy="11303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0" name="오른쪽 화살표 139"/>
          <p:cNvSpPr/>
          <p:nvPr/>
        </p:nvSpPr>
        <p:spPr>
          <a:xfrm>
            <a:off x="3415307" y="2692854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>
            <a:stCxn id="95" idx="2"/>
            <a:endCxn id="8" idx="0"/>
          </p:cNvCxnSpPr>
          <p:nvPr/>
        </p:nvCxnSpPr>
        <p:spPr>
          <a:xfrm>
            <a:off x="4378908" y="3079035"/>
            <a:ext cx="77892" cy="1979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0028" y="5058316"/>
            <a:ext cx="7273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학습시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‘</a:t>
            </a:r>
            <a:r>
              <a:rPr lang="en-US" altLang="ko-KR" dirty="0" err="1" smtClean="0"/>
              <a:t>Overlaping</a:t>
            </a:r>
            <a:r>
              <a:rPr lang="en-US" altLang="ko-KR" dirty="0" smtClean="0"/>
              <a:t>: 50%’, ‘abnormal : annotation only’, ‘converted’</a:t>
            </a:r>
          </a:p>
          <a:p>
            <a:r>
              <a:rPr lang="ko-KR" altLang="en-US" dirty="0" smtClean="0"/>
              <a:t>사용시</a:t>
            </a:r>
            <a:r>
              <a:rPr lang="en-US" altLang="ko-KR" dirty="0" smtClean="0"/>
              <a:t>- overlapping X, annotation only X, converted X</a:t>
            </a:r>
            <a:endParaRPr lang="ko-KR" alt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. Preprocessing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CaseViewer_济南丹吉尔电子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4644012" y="1672287"/>
            <a:ext cx="809431" cy="31778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6941" y="628316"/>
            <a:ext cx="461705" cy="113887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41" y="2108595"/>
            <a:ext cx="458233" cy="113030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41128" y="520280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Mal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92241" y="2027654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Negative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4227121" y="1483726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43" y="1570290"/>
            <a:ext cx="436355" cy="46724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872529" y="2120594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오른쪽 화살표 51"/>
          <p:cNvSpPr/>
          <p:nvPr/>
        </p:nvSpPr>
        <p:spPr>
          <a:xfrm>
            <a:off x="2433255" y="2146202"/>
            <a:ext cx="1636130" cy="29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>
            <a:off x="2379119" y="1460396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93846" y="665040"/>
            <a:ext cx="461705" cy="1138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580" y="1049260"/>
            <a:ext cx="491679" cy="36811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629062" y="180144"/>
            <a:ext cx="314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‘Annotation only’ slide </a:t>
            </a:r>
            <a:br>
              <a:rPr lang="en-US" altLang="ko-KR" sz="1200" dirty="0" smtClean="0"/>
            </a:b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-&gt;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57" name="오른쪽 화살표 56"/>
          <p:cNvSpPr/>
          <p:nvPr/>
        </p:nvSpPr>
        <p:spPr>
          <a:xfrm>
            <a:off x="3583184" y="1483726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192869" y="128482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18122" y="134424"/>
            <a:ext cx="4291648" cy="3104479"/>
          </a:xfrm>
          <a:prstGeom prst="roundRect">
            <a:avLst>
              <a:gd name="adj" fmla="val 32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38341" y="562695"/>
            <a:ext cx="461705" cy="113887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21" y="1978941"/>
            <a:ext cx="458233" cy="113030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192868" y="3272567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5509105" y="150174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729077" y="1669461"/>
            <a:ext cx="344764" cy="347681"/>
            <a:chOff x="572642" y="3447654"/>
            <a:chExt cx="1905000" cy="1904997"/>
          </a:xfrm>
          <a:effectLst/>
        </p:grpSpPr>
        <p:pic>
          <p:nvPicPr>
            <p:cNvPr id="65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6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7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8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473" y="1587966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70" name="오른쪽 화살표 69"/>
          <p:cNvSpPr/>
          <p:nvPr/>
        </p:nvSpPr>
        <p:spPr>
          <a:xfrm rot="10800000">
            <a:off x="6171221" y="1933699"/>
            <a:ext cx="692010" cy="29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70"/>
          <p:cNvSpPr/>
          <p:nvPr/>
        </p:nvSpPr>
        <p:spPr>
          <a:xfrm rot="10800000">
            <a:off x="6182047" y="1440999"/>
            <a:ext cx="692010" cy="29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252330" y="1693145"/>
            <a:ext cx="2092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conversion</a:t>
            </a:r>
            <a:endParaRPr lang="ko-KR" altLang="en-US" sz="1100" dirty="0"/>
          </a:p>
        </p:txBody>
      </p:sp>
      <p:sp>
        <p:nvSpPr>
          <p:cNvPr id="73" name="TextBox 72"/>
          <p:cNvSpPr txBox="1"/>
          <p:nvPr/>
        </p:nvSpPr>
        <p:spPr>
          <a:xfrm>
            <a:off x="6759349" y="290312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Original</a:t>
            </a:r>
            <a:endParaRPr lang="ko-KR" alt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1613337" y="366440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Original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1597697" y="1885023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Original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4790430" y="1501278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133971" y="2190174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학습</a:t>
            </a:r>
            <a:endParaRPr lang="ko-KR" altLang="en-US"/>
          </a:p>
        </p:txBody>
      </p:sp>
      <p:sp>
        <p:nvSpPr>
          <p:cNvPr id="78" name="아래쪽 화살표 77"/>
          <p:cNvSpPr/>
          <p:nvPr/>
        </p:nvSpPr>
        <p:spPr>
          <a:xfrm>
            <a:off x="5690938" y="2150628"/>
            <a:ext cx="359316" cy="61302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/>
          <p:cNvGrpSpPr/>
          <p:nvPr/>
        </p:nvGrpSpPr>
        <p:grpSpPr>
          <a:xfrm>
            <a:off x="5595548" y="2714378"/>
            <a:ext cx="541495" cy="529959"/>
            <a:chOff x="1066780" y="5164014"/>
            <a:chExt cx="655209" cy="641250"/>
          </a:xfrm>
        </p:grpSpPr>
        <p:sp>
          <p:nvSpPr>
            <p:cNvPr id="80" name="타원 79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88" name="오른쪽 화살표 87"/>
          <p:cNvSpPr/>
          <p:nvPr/>
        </p:nvSpPr>
        <p:spPr>
          <a:xfrm>
            <a:off x="4644012" y="5037503"/>
            <a:ext cx="809431" cy="31778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6941" y="3993532"/>
            <a:ext cx="461705" cy="1138874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41" y="5473811"/>
            <a:ext cx="458233" cy="1130308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341128" y="3885496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Mal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892241" y="5392870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Negative</a:t>
            </a:r>
            <a:endParaRPr lang="ko-KR" altLang="en-US" dirty="0"/>
          </a:p>
        </p:txBody>
      </p:sp>
      <p:sp>
        <p:nvSpPr>
          <p:cNvPr id="93" name="타원 92"/>
          <p:cNvSpPr/>
          <p:nvPr/>
        </p:nvSpPr>
        <p:spPr>
          <a:xfrm>
            <a:off x="4227121" y="484894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43" y="4935506"/>
            <a:ext cx="436355" cy="467249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3872529" y="5485810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오른쪽 화살표 96"/>
          <p:cNvSpPr/>
          <p:nvPr/>
        </p:nvSpPr>
        <p:spPr>
          <a:xfrm>
            <a:off x="2379119" y="4825612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93846" y="4030256"/>
            <a:ext cx="461705" cy="1138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580" y="4414476"/>
            <a:ext cx="491679" cy="368116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629062" y="3545360"/>
            <a:ext cx="314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‘Annotation only’ slide </a:t>
            </a:r>
            <a:br>
              <a:rPr lang="en-US" altLang="ko-KR" sz="1200" dirty="0" smtClean="0"/>
            </a:b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-&gt;</a:t>
            </a:r>
            <a:r>
              <a:rPr lang="en-US" altLang="ko-KR" sz="1200" dirty="0" err="1" smtClean="0"/>
              <a:t>mrsx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101" name="오른쪽 화살표 100"/>
          <p:cNvSpPr/>
          <p:nvPr/>
        </p:nvSpPr>
        <p:spPr>
          <a:xfrm>
            <a:off x="3583184" y="4848942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5192869" y="4650045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918122" y="3499640"/>
            <a:ext cx="4291648" cy="3104479"/>
          </a:xfrm>
          <a:prstGeom prst="roundRect">
            <a:avLst>
              <a:gd name="adj" fmla="val 32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5209770" y="6596390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5509105" y="4866956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/>
          <p:cNvGrpSpPr/>
          <p:nvPr/>
        </p:nvGrpSpPr>
        <p:grpSpPr>
          <a:xfrm>
            <a:off x="5729077" y="5034677"/>
            <a:ext cx="344764" cy="347681"/>
            <a:chOff x="572642" y="3447654"/>
            <a:chExt cx="1905000" cy="1904997"/>
          </a:xfrm>
          <a:effectLst/>
        </p:grpSpPr>
        <p:pic>
          <p:nvPicPr>
            <p:cNvPr id="10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0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1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2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13" name="그림 1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473" y="4953182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114" name="오른쪽 화살표 113"/>
          <p:cNvSpPr/>
          <p:nvPr/>
        </p:nvSpPr>
        <p:spPr>
          <a:xfrm rot="10800000">
            <a:off x="6171221" y="5298915"/>
            <a:ext cx="692010" cy="2939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오른쪽 화살표 114"/>
          <p:cNvSpPr/>
          <p:nvPr/>
        </p:nvSpPr>
        <p:spPr>
          <a:xfrm rot="10800000">
            <a:off x="6182047" y="4806215"/>
            <a:ext cx="692010" cy="2939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252330" y="5058361"/>
            <a:ext cx="2092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conversion</a:t>
            </a:r>
            <a:endParaRPr lang="ko-KR" altLang="en-US" sz="1100" dirty="0"/>
          </a:p>
        </p:txBody>
      </p:sp>
      <p:sp>
        <p:nvSpPr>
          <p:cNvPr id="117" name="TextBox 116"/>
          <p:cNvSpPr txBox="1"/>
          <p:nvPr/>
        </p:nvSpPr>
        <p:spPr>
          <a:xfrm>
            <a:off x="6759349" y="3655528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converted</a:t>
            </a:r>
            <a:endParaRPr lang="ko-KR" alt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613337" y="3731656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Original</a:t>
            </a:r>
            <a:endParaRPr lang="ko-KR" altLang="en-US" sz="1200" dirty="0"/>
          </a:p>
        </p:txBody>
      </p:sp>
      <p:sp>
        <p:nvSpPr>
          <p:cNvPr id="119" name="TextBox 118"/>
          <p:cNvSpPr txBox="1"/>
          <p:nvPr/>
        </p:nvSpPr>
        <p:spPr>
          <a:xfrm>
            <a:off x="1597697" y="5250239"/>
            <a:ext cx="84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Original</a:t>
            </a:r>
            <a:endParaRPr lang="ko-KR" alt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4790430" y="4866494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5133971" y="5555390"/>
            <a:ext cx="8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학습</a:t>
            </a:r>
            <a:endParaRPr lang="ko-KR" altLang="en-US"/>
          </a:p>
        </p:txBody>
      </p:sp>
      <p:sp>
        <p:nvSpPr>
          <p:cNvPr id="122" name="아래쪽 화살표 121"/>
          <p:cNvSpPr/>
          <p:nvPr/>
        </p:nvSpPr>
        <p:spPr>
          <a:xfrm>
            <a:off x="5690938" y="5515844"/>
            <a:ext cx="359316" cy="61302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/>
          <p:cNvGrpSpPr/>
          <p:nvPr/>
        </p:nvGrpSpPr>
        <p:grpSpPr>
          <a:xfrm>
            <a:off x="5595548" y="6079594"/>
            <a:ext cx="541495" cy="529959"/>
            <a:chOff x="1066780" y="5164014"/>
            <a:chExt cx="655209" cy="641250"/>
          </a:xfrm>
        </p:grpSpPr>
        <p:sp>
          <p:nvSpPr>
            <p:cNvPr id="124" name="타원 123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134" name="오른쪽 화살표 133"/>
          <p:cNvSpPr/>
          <p:nvPr/>
        </p:nvSpPr>
        <p:spPr>
          <a:xfrm>
            <a:off x="2335460" y="5899145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921" y="5488009"/>
            <a:ext cx="491679" cy="368116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2208671" y="6131894"/>
            <a:ext cx="2092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conversion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74" y="5442826"/>
            <a:ext cx="458233" cy="11303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90955" y="4030256"/>
            <a:ext cx="461705" cy="1138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83" y="5442826"/>
            <a:ext cx="458233" cy="113030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0" name="오른쪽 화살표 139"/>
          <p:cNvSpPr/>
          <p:nvPr/>
        </p:nvSpPr>
        <p:spPr>
          <a:xfrm>
            <a:off x="3602519" y="5361239"/>
            <a:ext cx="533114" cy="29393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5575" y="134424"/>
            <a:ext cx="462338" cy="3095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기존</a:t>
            </a:r>
            <a:endParaRPr lang="ko-KR" altLang="en-US" dirty="0"/>
          </a:p>
        </p:txBody>
      </p:sp>
      <p:sp>
        <p:nvSpPr>
          <p:cNvPr id="141" name="직사각형 140"/>
          <p:cNvSpPr/>
          <p:nvPr/>
        </p:nvSpPr>
        <p:spPr>
          <a:xfrm>
            <a:off x="187212" y="3503355"/>
            <a:ext cx="462338" cy="30701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현재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93355" y="3464736"/>
            <a:ext cx="862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716539" y="5426595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/>
          <p:cNvSpPr/>
          <p:nvPr/>
        </p:nvSpPr>
        <p:spPr>
          <a:xfrm>
            <a:off x="3882739" y="5552720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/>
          <p:cNvSpPr/>
          <p:nvPr/>
        </p:nvSpPr>
        <p:spPr>
          <a:xfrm>
            <a:off x="3429036" y="6437656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7442529" y="3921229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/>
          <p:cNvSpPr/>
          <p:nvPr/>
        </p:nvSpPr>
        <p:spPr>
          <a:xfrm>
            <a:off x="7370345" y="5343467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/>
          <p:cNvSpPr/>
          <p:nvPr/>
        </p:nvSpPr>
        <p:spPr>
          <a:xfrm>
            <a:off x="8032132" y="4548832"/>
            <a:ext cx="164629" cy="16625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149356" y="4419212"/>
            <a:ext cx="1055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기존 학습과 다른 부분</a:t>
            </a:r>
            <a:endParaRPr lang="ko-KR" altLang="en-US" sz="1200"/>
          </a:p>
        </p:txBody>
      </p:sp>
      <p:sp>
        <p:nvSpPr>
          <p:cNvPr id="24" name="직사각형 23"/>
          <p:cNvSpPr/>
          <p:nvPr/>
        </p:nvSpPr>
        <p:spPr>
          <a:xfrm>
            <a:off x="7983006" y="4335640"/>
            <a:ext cx="1094492" cy="576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774741" y="5402755"/>
            <a:ext cx="14270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/>
              <a:t>설치 완료</a:t>
            </a:r>
            <a:r>
              <a:rPr lang="en-US" altLang="ko-KR" sz="1200" b="1" dirty="0" smtClean="0"/>
              <a:t>//</a:t>
            </a:r>
          </a:p>
          <a:p>
            <a:r>
              <a:rPr lang="ko-KR" altLang="en-US" sz="1200" dirty="0" smtClean="0"/>
              <a:t>C</a:t>
            </a:r>
            <a:r>
              <a:rPr lang="ko-KR" altLang="en-US" sz="1200" dirty="0"/>
              <a:t>:\Users\kaist08\Desktop\AI-Project\scanner\stomach\stomach </a:t>
            </a:r>
            <a:r>
              <a:rPr lang="ko-KR" altLang="en-US" sz="1200" dirty="0" err="1"/>
              <a:t>lossdiff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graph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cnn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converted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198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158"/>
          <p:cNvSpPr/>
          <p:nvPr/>
        </p:nvSpPr>
        <p:spPr>
          <a:xfrm>
            <a:off x="5883596" y="1372729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951067" y="5731615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801826" y="3707339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2550255" y="1865752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26562" y="1252746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26562" y="3144061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26561" y="5044833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62293" y="92640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8204" y="2837152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5742" y="4758958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273032" y="3479318"/>
            <a:ext cx="404747" cy="573934"/>
            <a:chOff x="5450408" y="3255368"/>
            <a:chExt cx="489744" cy="694460"/>
          </a:xfrm>
        </p:grpSpPr>
        <p:sp>
          <p:nvSpPr>
            <p:cNvPr id="21" name="원통 2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통 2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 2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66" y="1327338"/>
            <a:ext cx="458233" cy="11303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94197" y="2467486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84" y="1384792"/>
            <a:ext cx="458233" cy="113030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05" y="1425466"/>
            <a:ext cx="458233" cy="1130308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392904" y="3445539"/>
            <a:ext cx="655209" cy="641250"/>
            <a:chOff x="5813733" y="2418100"/>
            <a:chExt cx="1028944" cy="998571"/>
          </a:xfrm>
        </p:grpSpPr>
        <p:sp>
          <p:nvSpPr>
            <p:cNvPr id="29" name="타원 28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31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2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1069844" y="406562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23007" y="3171668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221778" y="3367447"/>
            <a:ext cx="1059277" cy="1091666"/>
            <a:chOff x="7329147" y="1556828"/>
            <a:chExt cx="1572501" cy="171561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1752465" y="2321423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1874624" y="1690913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2669" y="1392778"/>
            <a:ext cx="1056632" cy="233845"/>
          </a:xfrm>
          <a:prstGeom prst="rect">
            <a:avLst/>
          </a:prstGeom>
        </p:spPr>
      </p:pic>
      <p:cxnSp>
        <p:nvCxnSpPr>
          <p:cNvPr id="45" name="꺾인 연결선 44"/>
          <p:cNvCxnSpPr>
            <a:stCxn id="92" idx="2"/>
            <a:endCxn id="29" idx="0"/>
          </p:cNvCxnSpPr>
          <p:nvPr/>
        </p:nvCxnSpPr>
        <p:spPr>
          <a:xfrm rot="5400000">
            <a:off x="2714486" y="1541034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69974" y="4070069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꺾인 연결선 46"/>
          <p:cNvCxnSpPr>
            <a:stCxn id="46" idx="2"/>
            <a:endCxn id="61" idx="0"/>
          </p:cNvCxnSpPr>
          <p:nvPr/>
        </p:nvCxnSpPr>
        <p:spPr>
          <a:xfrm rot="5400000">
            <a:off x="3322895" y="3131368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277764" y="5454082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358971" y="5942112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67353" y="5378118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24928" y="5478419"/>
            <a:ext cx="284526" cy="70183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09154" y="5478419"/>
            <a:ext cx="284526" cy="70183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95741" y="5478419"/>
            <a:ext cx="284526" cy="70183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508" y="5478287"/>
            <a:ext cx="284526" cy="701832"/>
          </a:xfrm>
          <a:prstGeom prst="rect">
            <a:avLst/>
          </a:prstGeom>
        </p:spPr>
      </p:pic>
      <p:cxnSp>
        <p:nvCxnSpPr>
          <p:cNvPr id="55" name="꺾인 연결선 54"/>
          <p:cNvCxnSpPr>
            <a:stCxn id="50" idx="0"/>
            <a:endCxn id="46" idx="2"/>
          </p:cNvCxnSpPr>
          <p:nvPr/>
        </p:nvCxnSpPr>
        <p:spPr>
          <a:xfrm rot="16200000" flipV="1">
            <a:off x="5507016" y="4323376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11015" y="610551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92183" y="611169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68730" y="611169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14320" y="6111695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794978" y="5307185"/>
            <a:ext cx="655209" cy="641250"/>
            <a:chOff x="1066780" y="5164014"/>
            <a:chExt cx="655209" cy="641250"/>
          </a:xfrm>
        </p:grpSpPr>
        <p:sp>
          <p:nvSpPr>
            <p:cNvPr id="61" name="타원 60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6125344" y="5927343"/>
            <a:ext cx="2020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WSC result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882902" y="3423803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89" y="417296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97" y="366792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89" y="39223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직사각형 73"/>
          <p:cNvSpPr/>
          <p:nvPr/>
        </p:nvSpPr>
        <p:spPr>
          <a:xfrm>
            <a:off x="3273368" y="3742898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269712" y="3981343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60442" y="4247472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26" y="3405290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8" name="꺾인 연결선 77"/>
          <p:cNvCxnSpPr>
            <a:stCxn id="83" idx="6"/>
            <a:endCxn id="77" idx="1"/>
          </p:cNvCxnSpPr>
          <p:nvPr/>
        </p:nvCxnSpPr>
        <p:spPr>
          <a:xfrm flipV="1">
            <a:off x="2963202" y="3571518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/>
          <p:nvPr/>
        </p:nvCxnSpPr>
        <p:spPr>
          <a:xfrm>
            <a:off x="2964181" y="3596437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83" idx="6"/>
            <a:endCxn id="73" idx="1"/>
          </p:cNvCxnSpPr>
          <p:nvPr/>
        </p:nvCxnSpPr>
        <p:spPr>
          <a:xfrm>
            <a:off x="2963202" y="3760717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83" idx="6"/>
            <a:endCxn id="71" idx="1"/>
          </p:cNvCxnSpPr>
          <p:nvPr/>
        </p:nvCxnSpPr>
        <p:spPr>
          <a:xfrm>
            <a:off x="2963202" y="3760717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3282309" y="3490432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307993" y="344009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/>
          <p:cNvGrpSpPr/>
          <p:nvPr/>
        </p:nvGrpSpPr>
        <p:grpSpPr>
          <a:xfrm>
            <a:off x="2527965" y="3607813"/>
            <a:ext cx="344764" cy="347681"/>
            <a:chOff x="572642" y="3447654"/>
            <a:chExt cx="1905000" cy="1904997"/>
          </a:xfrm>
          <a:effectLst/>
        </p:grpSpPr>
        <p:pic>
          <p:nvPicPr>
            <p:cNvPr id="85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6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8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361" y="3526318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90" name="타원 89"/>
          <p:cNvSpPr/>
          <p:nvPr/>
        </p:nvSpPr>
        <p:spPr>
          <a:xfrm>
            <a:off x="4291386" y="165338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2208" y="1739944"/>
            <a:ext cx="436355" cy="46724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3925399" y="2273400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2364645" y="5472539"/>
            <a:ext cx="1070791" cy="878559"/>
            <a:chOff x="5943796" y="2779089"/>
            <a:chExt cx="2735123" cy="235960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360335" y="5585353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262644" y="1570952"/>
            <a:ext cx="837762" cy="805232"/>
            <a:chOff x="5813733" y="2418100"/>
            <a:chExt cx="1028944" cy="998571"/>
          </a:xfrm>
        </p:grpSpPr>
        <p:sp>
          <p:nvSpPr>
            <p:cNvPr id="111" name="타원 11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1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117" name="꺾인 연결선 116"/>
          <p:cNvCxnSpPr>
            <a:stCxn id="90" idx="6"/>
            <a:endCxn id="111" idx="2"/>
          </p:cNvCxnSpPr>
          <p:nvPr/>
        </p:nvCxnSpPr>
        <p:spPr>
          <a:xfrm flipV="1">
            <a:off x="4946595" y="1973568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952862" y="235613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00" y="212215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75" y="148715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3" name="직사각형 122"/>
          <p:cNvSpPr/>
          <p:nvPr/>
        </p:nvSpPr>
        <p:spPr>
          <a:xfrm>
            <a:off x="6388035" y="2194408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6410188" y="1584487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5" name="꺾인 연결선 124"/>
          <p:cNvCxnSpPr>
            <a:stCxn id="111" idx="6"/>
            <a:endCxn id="122" idx="1"/>
          </p:cNvCxnSpPr>
          <p:nvPr/>
        </p:nvCxnSpPr>
        <p:spPr>
          <a:xfrm flipV="1">
            <a:off x="6100406" y="1653380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11" idx="6"/>
            <a:endCxn id="121" idx="1"/>
          </p:cNvCxnSpPr>
          <p:nvPr/>
        </p:nvCxnSpPr>
        <p:spPr>
          <a:xfrm>
            <a:off x="6100406" y="1973568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24" idx="3"/>
            <a:endCxn id="38" idx="0"/>
          </p:cNvCxnSpPr>
          <p:nvPr/>
        </p:nvCxnSpPr>
        <p:spPr>
          <a:xfrm flipH="1">
            <a:off x="6751417" y="1707598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1" idx="2"/>
          </p:cNvCxnSpPr>
          <p:nvPr/>
        </p:nvCxnSpPr>
        <p:spPr>
          <a:xfrm rot="5400000">
            <a:off x="5208286" y="1828560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264336" y="3452940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4344676" y="3800302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41" name="원통 14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원통 14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원통 14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4702573" y="4200409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54" name="원통 153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원통 154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원통 155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오른쪽으로 구부러진 화살표 156"/>
          <p:cNvSpPr/>
          <p:nvPr/>
        </p:nvSpPr>
        <p:spPr>
          <a:xfrm rot="19063509">
            <a:off x="4328293" y="4104036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190354" y="4212330"/>
            <a:ext cx="259026" cy="237471"/>
            <a:chOff x="572642" y="3447654"/>
            <a:chExt cx="1905000" cy="1904997"/>
          </a:xfrm>
          <a:effectLst/>
        </p:grpSpPr>
        <p:pic>
          <p:nvPicPr>
            <p:cNvPr id="145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6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7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8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58" name="오른쪽으로 구부러진 화살표 157"/>
          <p:cNvSpPr/>
          <p:nvPr/>
        </p:nvSpPr>
        <p:spPr>
          <a:xfrm rot="7865545">
            <a:off x="4618286" y="3787145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4770699" y="3787259"/>
            <a:ext cx="214478" cy="220902"/>
            <a:chOff x="4475812" y="3935257"/>
            <a:chExt cx="259519" cy="267291"/>
          </a:xfrm>
        </p:grpSpPr>
        <p:pic>
          <p:nvPicPr>
            <p:cNvPr id="149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0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1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0" name="TextBox 159"/>
          <p:cNvSpPr txBox="1"/>
          <p:nvPr/>
        </p:nvSpPr>
        <p:spPr>
          <a:xfrm>
            <a:off x="6599614" y="1317715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오른쪽 화살표 1"/>
          <p:cNvSpPr/>
          <p:nvPr/>
        </p:nvSpPr>
        <p:spPr>
          <a:xfrm rot="5400000">
            <a:off x="1986050" y="2882226"/>
            <a:ext cx="733589" cy="5304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오른쪽 화살표 131"/>
          <p:cNvSpPr/>
          <p:nvPr/>
        </p:nvSpPr>
        <p:spPr>
          <a:xfrm>
            <a:off x="1001510" y="5478287"/>
            <a:ext cx="733589" cy="5304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132"/>
          <p:cNvSpPr/>
          <p:nvPr/>
        </p:nvSpPr>
        <p:spPr>
          <a:xfrm rot="5400000">
            <a:off x="3242069" y="2937073"/>
            <a:ext cx="733589" cy="5304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오른쪽 화살표 133"/>
          <p:cNvSpPr/>
          <p:nvPr/>
        </p:nvSpPr>
        <p:spPr>
          <a:xfrm rot="5400000">
            <a:off x="3809994" y="1337021"/>
            <a:ext cx="733589" cy="5304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오른쪽 화살표 134"/>
          <p:cNvSpPr/>
          <p:nvPr/>
        </p:nvSpPr>
        <p:spPr>
          <a:xfrm rot="5400000">
            <a:off x="4290778" y="79614"/>
            <a:ext cx="335383" cy="28279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82699" y="17212"/>
            <a:ext cx="326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Conversion</a:t>
            </a:r>
            <a:r>
              <a:rPr lang="ko-KR" altLang="en-US" dirty="0" smtClean="0"/>
              <a:t>에 영향을 받는 구간</a:t>
            </a:r>
            <a:endParaRPr lang="ko-KR" altLang="en-US" dirty="0"/>
          </a:p>
        </p:txBody>
      </p:sp>
      <p:sp>
        <p:nvSpPr>
          <p:cNvPr id="137" name="오른쪽 화살표 136"/>
          <p:cNvSpPr/>
          <p:nvPr/>
        </p:nvSpPr>
        <p:spPr>
          <a:xfrm rot="5400000">
            <a:off x="4283213" y="515349"/>
            <a:ext cx="335383" cy="2827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/>
          <p:cNvSpPr txBox="1"/>
          <p:nvPr/>
        </p:nvSpPr>
        <p:spPr>
          <a:xfrm>
            <a:off x="4582699" y="425263"/>
            <a:ext cx="51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Conversion </a:t>
            </a:r>
            <a:r>
              <a:rPr lang="ko-KR" altLang="en-US" dirty="0" smtClean="0"/>
              <a:t>된 슬라이드를 학습한 구간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69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00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장비 현황 및 다이어그램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549614" y="2673603"/>
            <a:ext cx="1547861" cy="1938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49614" y="2432416"/>
            <a:ext cx="1547861" cy="226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아웃풋 정보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60744" t="52844" r="1240" b="2715"/>
          <a:stretch/>
        </p:blipFill>
        <p:spPr>
          <a:xfrm>
            <a:off x="6691520" y="2750646"/>
            <a:ext cx="1264047" cy="824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623110" y="3541033"/>
            <a:ext cx="1513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</a:t>
            </a:r>
            <a:r>
              <a:rPr lang="ko-KR" altLang="en-US" sz="1100" dirty="0" err="1"/>
              <a:t>병변</a:t>
            </a:r>
            <a:r>
              <a:rPr lang="ko-KR" altLang="en-US" sz="1100" dirty="0"/>
              <a:t> 위치 정보</a:t>
            </a:r>
            <a:r>
              <a:rPr lang="en-US" altLang="ko-KR" sz="1100" dirty="0"/>
              <a:t>[GUI]</a:t>
            </a:r>
            <a:endParaRPr lang="ko-KR" altLang="en-US" sz="1100" dirty="0"/>
          </a:p>
        </p:txBody>
      </p:sp>
      <p:pic>
        <p:nvPicPr>
          <p:cNvPr id="9" name="Picture 24" descr="Patient Simple PNG Transparent Background, Free Download #9244 -  FreeIcons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t="1226" r="17183" b="4694"/>
          <a:stretch/>
        </p:blipFill>
        <p:spPr bwMode="auto">
          <a:xfrm>
            <a:off x="6767856" y="3933255"/>
            <a:ext cx="393277" cy="5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확인 표시 체크 박스 녹색 - Pixabay의 무료 벡터 그래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81" y="4252231"/>
            <a:ext cx="295128" cy="30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21474" y="3996528"/>
            <a:ext cx="132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환자 판독 정보</a:t>
            </a:r>
            <a:endParaRPr lang="ko-KR" altLang="en-US" sz="1050" b="1" dirty="0"/>
          </a:p>
        </p:txBody>
      </p:sp>
      <p:sp>
        <p:nvSpPr>
          <p:cNvPr id="15" name="오른쪽 화살표 14"/>
          <p:cNvSpPr/>
          <p:nvPr/>
        </p:nvSpPr>
        <p:spPr>
          <a:xfrm>
            <a:off x="5439749" y="2781189"/>
            <a:ext cx="1183361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24384" y="2673603"/>
            <a:ext cx="1547861" cy="1938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24384" y="2432416"/>
            <a:ext cx="1547861" cy="226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서버 컴퓨터 </a:t>
            </a:r>
            <a:endParaRPr lang="ko-KR" altLang="en-US" b="1" dirty="0"/>
          </a:p>
        </p:txBody>
      </p:sp>
      <p:sp>
        <p:nvSpPr>
          <p:cNvPr id="18" name="오른쪽 화살표 17"/>
          <p:cNvSpPr/>
          <p:nvPr/>
        </p:nvSpPr>
        <p:spPr>
          <a:xfrm>
            <a:off x="2812216" y="2778015"/>
            <a:ext cx="1686164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5575" y="3585033"/>
            <a:ext cx="97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*</a:t>
            </a:r>
            <a:r>
              <a:rPr lang="ko-KR" altLang="en-US" sz="1200" b="1" dirty="0"/>
              <a:t>조직 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ko-KR" altLang="en-US" sz="1200" b="1" dirty="0"/>
              <a:t>슬라이드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투입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468812" y="2673603"/>
            <a:ext cx="1574958" cy="1938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1561551" y="3100412"/>
            <a:ext cx="1376736" cy="129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550" y="2798266"/>
            <a:ext cx="1278525" cy="2829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468812" y="2432416"/>
            <a:ext cx="1574958" cy="226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슬라이드 스캐너</a:t>
            </a:r>
            <a:endParaRPr lang="ko-KR" altLang="en-US" b="1" dirty="0"/>
          </a:p>
        </p:txBody>
      </p:sp>
      <p:sp>
        <p:nvSpPr>
          <p:cNvPr id="24" name="오른쪽 화살표 23"/>
          <p:cNvSpPr/>
          <p:nvPr/>
        </p:nvSpPr>
        <p:spPr>
          <a:xfrm>
            <a:off x="429327" y="2781189"/>
            <a:ext cx="1183502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8" descr="과학쌤이오 생명과학 동물조직 슬라이드 12종 세트 - 옥션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9" t="12479" r="8571" b="13693"/>
          <a:stretch/>
        </p:blipFill>
        <p:spPr bwMode="auto">
          <a:xfrm>
            <a:off x="284678" y="2640559"/>
            <a:ext cx="847411" cy="881471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이등변 삼각형 25"/>
          <p:cNvSpPr/>
          <p:nvPr/>
        </p:nvSpPr>
        <p:spPr>
          <a:xfrm>
            <a:off x="1422866" y="4488847"/>
            <a:ext cx="1680482" cy="341876"/>
          </a:xfrm>
          <a:prstGeom prst="triangle">
            <a:avLst>
              <a:gd name="adj" fmla="val 454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796" y="4800069"/>
            <a:ext cx="1666301" cy="13425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1407796" y="6176792"/>
            <a:ext cx="200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</a:t>
            </a:r>
            <a:r>
              <a:rPr lang="ko-KR" altLang="en-US" sz="1200" b="1" dirty="0"/>
              <a:t>조직 슬라이드 스캐닝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74097" y="3566103"/>
            <a:ext cx="1421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*</a:t>
            </a:r>
            <a:r>
              <a:rPr lang="ko-KR" altLang="en-US" sz="1100" b="1" dirty="0"/>
              <a:t>디지털화된 조직 슬라이드 이미지 </a:t>
            </a:r>
            <a:r>
              <a:rPr lang="en-US" altLang="ko-KR" sz="1100" b="1" dirty="0"/>
              <a:t>(MRSX </a:t>
            </a:r>
            <a:r>
              <a:rPr lang="ko-KR" altLang="en-US" sz="1100" b="1" dirty="0"/>
              <a:t>형식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  <p:sp>
        <p:nvSpPr>
          <p:cNvPr id="30" name="타원 29"/>
          <p:cNvSpPr/>
          <p:nvPr/>
        </p:nvSpPr>
        <p:spPr>
          <a:xfrm>
            <a:off x="3225693" y="2599551"/>
            <a:ext cx="864096" cy="8996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324384" y="1437145"/>
            <a:ext cx="428396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OS</a:t>
            </a:r>
            <a:r>
              <a:rPr lang="en-US" altLang="ko-KR" sz="1050" dirty="0"/>
              <a:t>: Windows Server 2016 standard</a:t>
            </a:r>
          </a:p>
          <a:p>
            <a:r>
              <a:rPr lang="en-US" altLang="ko-KR" sz="1050" b="1" dirty="0"/>
              <a:t>Process</a:t>
            </a:r>
            <a:r>
              <a:rPr lang="en-US" altLang="ko-KR" sz="1050" dirty="0"/>
              <a:t>: Intel(R) Xeon(R) Silver 4114 CPU @2.20GHz (2 processors)</a:t>
            </a:r>
          </a:p>
          <a:p>
            <a:r>
              <a:rPr lang="en-US" altLang="ko-KR" sz="1050" b="1" dirty="0"/>
              <a:t>Memory</a:t>
            </a:r>
            <a:r>
              <a:rPr lang="en-US" altLang="ko-KR" sz="1050" dirty="0"/>
              <a:t>: 64 GB</a:t>
            </a:r>
          </a:p>
          <a:p>
            <a:r>
              <a:rPr lang="en-US" altLang="ko-KR" sz="1050" b="1" dirty="0"/>
              <a:t>GPU</a:t>
            </a:r>
            <a:r>
              <a:rPr lang="en-US" altLang="ko-KR" sz="1050" dirty="0"/>
              <a:t>: NVIDIA tesla p4</a:t>
            </a:r>
            <a:endParaRPr lang="ko-KR" altLang="en-US" sz="105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474893" y="2807493"/>
            <a:ext cx="1222874" cy="1742349"/>
            <a:chOff x="5662538" y="1854232"/>
            <a:chExt cx="1611826" cy="2274836"/>
          </a:xfrm>
        </p:grpSpPr>
        <p:pic>
          <p:nvPicPr>
            <p:cNvPr id="33" name="Picture 6" descr="카테고리 &gt; 전자.정보.통신 &gt; 서버구축관련 &gt; 컴퓨터서버 &gt; 상품상세정보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8" t="3765" r="16039" b="5833"/>
            <a:stretch/>
          </p:blipFill>
          <p:spPr bwMode="auto">
            <a:xfrm>
              <a:off x="5685266" y="1987240"/>
              <a:ext cx="1589098" cy="214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타원 33"/>
            <p:cNvSpPr/>
            <p:nvPr/>
          </p:nvSpPr>
          <p:spPr>
            <a:xfrm>
              <a:off x="5662538" y="1854232"/>
              <a:ext cx="684518" cy="684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63" b="99237" l="190" r="99620">
                          <a14:foregroundMark x1="30608" y1="6870" x2="30608" y2="6870"/>
                          <a14:foregroundMark x1="41635" y1="5725" x2="41635" y2="5725"/>
                          <a14:foregroundMark x1="13498" y1="31870" x2="13498" y2="31870"/>
                          <a14:foregroundMark x1="4183" y1="46374" x2="4183" y2="46374"/>
                          <a14:foregroundMark x1="4183" y1="52290" x2="4183" y2="52290"/>
                          <a14:foregroundMark x1="8935" y1="63550" x2="8935" y2="63550"/>
                          <a14:foregroundMark x1="7414" y1="61260" x2="7605" y2="70802"/>
                          <a14:foregroundMark x1="4943" y1="43130" x2="3802" y2="53817"/>
                          <a14:foregroundMark x1="15970" y1="20420" x2="13878" y2="26145"/>
                          <a14:foregroundMark x1="35932" y1="4008" x2="15779" y2="20992"/>
                          <a14:foregroundMark x1="39734" y1="4962" x2="41065" y2="9160"/>
                          <a14:foregroundMark x1="63498" y1="4198" x2="79848" y2="18130"/>
                          <a14:foregroundMark x1="83270" y1="20229" x2="88973" y2="32634"/>
                          <a14:foregroundMark x1="84601" y1="31489" x2="94677" y2="38740"/>
                          <a14:foregroundMark x1="97529" y1="48664" x2="86502" y2="65840"/>
                          <a14:foregroundMark x1="91445" y1="65267" x2="93536" y2="76718"/>
                          <a14:foregroundMark x1="74715" y1="87977" x2="85361" y2="83969"/>
                          <a14:foregroundMark x1="85361" y1="83969" x2="83080" y2="83397"/>
                          <a14:foregroundMark x1="74715" y1="83397" x2="87262" y2="82443"/>
                          <a14:foregroundMark x1="92966" y1="77290" x2="92205" y2="78435"/>
                          <a14:foregroundMark x1="80038" y1="69275" x2="87072" y2="65840"/>
                          <a14:foregroundMark x1="58555" y1="87023" x2="59506" y2="95611"/>
                          <a14:foregroundMark x1="66350" y1="93511" x2="72814" y2="87595"/>
                          <a14:foregroundMark x1="73194" y1="89695" x2="65209" y2="95802"/>
                          <a14:foregroundMark x1="39354" y1="85496" x2="40114" y2="95992"/>
                          <a14:foregroundMark x1="24335" y1="85305" x2="35551" y2="96374"/>
                          <a14:foregroundMark x1="7795" y1="73473" x2="12357" y2="83015"/>
                          <a14:foregroundMark x1="18821" y1="83206" x2="24715" y2="83015"/>
                          <a14:foregroundMark x1="12738" y1="35305" x2="3802" y2="43893"/>
                          <a14:foregroundMark x1="4373" y1="55153" x2="14639" y2="67557"/>
                          <a14:foregroundMark x1="16160" y1="68130" x2="21863" y2="69466"/>
                          <a14:foregroundMark x1="12738" y1="25573" x2="11027" y2="33397"/>
                          <a14:foregroundMark x1="14449" y1="32252" x2="19392" y2="31870"/>
                          <a14:foregroundMark x1="59506" y1="10305" x2="58745" y2="3053"/>
                          <a14:foregroundMark x1="79278" y1="30725" x2="88403" y2="34542"/>
                          <a14:foregroundMark x1="93536" y1="39504" x2="96198" y2="4542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20831" y="1911311"/>
              <a:ext cx="554980" cy="552870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4310153" y="119152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</a:t>
            </a:r>
            <a:r>
              <a:rPr lang="ko-KR" altLang="en-US" sz="1200" b="1" dirty="0"/>
              <a:t>서버 사양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63305" y="1441199"/>
            <a:ext cx="26690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슬라이드 스캐너</a:t>
            </a:r>
            <a:r>
              <a:rPr lang="en-US" altLang="ko-KR" sz="1200" dirty="0"/>
              <a:t>: </a:t>
            </a:r>
            <a:r>
              <a:rPr lang="ko-KR" altLang="en-US" sz="1200" dirty="0"/>
              <a:t>조직 이미지 촬영</a:t>
            </a:r>
            <a:endParaRPr lang="en-US" altLang="ko-KR" sz="1200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제품명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Pannoramix</a:t>
            </a:r>
            <a:r>
              <a:rPr lang="en-US" altLang="ko-KR" sz="1200" dirty="0"/>
              <a:t> 250 flash 3</a:t>
            </a:r>
            <a:endParaRPr lang="ko-KR" altLang="en-US" sz="1200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제조사</a:t>
            </a:r>
            <a:r>
              <a:rPr lang="en-US" altLang="ko-KR" sz="1200" dirty="0"/>
              <a:t>: 3D HISTECH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6527259" y="4668875"/>
            <a:ext cx="21378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아웃풋 정보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조직 </a:t>
            </a:r>
            <a:r>
              <a:rPr lang="ko-KR" altLang="en-US" sz="1100" dirty="0" err="1"/>
              <a:t>병변의</a:t>
            </a:r>
            <a:r>
              <a:rPr lang="ko-KR" altLang="en-US" sz="1100" dirty="0"/>
              <a:t> 위치 표시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환자 단위의 분류 결과 표시</a:t>
            </a:r>
            <a:endParaRPr lang="en-US" altLang="ko-KR" sz="1100" dirty="0"/>
          </a:p>
        </p:txBody>
      </p:sp>
      <p:sp>
        <p:nvSpPr>
          <p:cNvPr id="39" name="오른쪽 화살표 38"/>
          <p:cNvSpPr/>
          <p:nvPr/>
        </p:nvSpPr>
        <p:spPr>
          <a:xfrm rot="16200000">
            <a:off x="4351054" y="2148540"/>
            <a:ext cx="336129" cy="23162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8159" y="2726718"/>
            <a:ext cx="183995" cy="610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2241" y="2757893"/>
            <a:ext cx="183995" cy="610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6596" y="2811506"/>
            <a:ext cx="183995" cy="610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1436501" y="117519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</a:t>
            </a:r>
            <a:r>
              <a:rPr lang="ko-KR" altLang="en-US" sz="1200" b="1" dirty="0"/>
              <a:t>스캐너 정보</a:t>
            </a:r>
          </a:p>
        </p:txBody>
      </p:sp>
      <p:sp>
        <p:nvSpPr>
          <p:cNvPr id="44" name="오른쪽 화살표 43"/>
          <p:cNvSpPr/>
          <p:nvPr/>
        </p:nvSpPr>
        <p:spPr>
          <a:xfrm rot="16200000">
            <a:off x="1434866" y="2133717"/>
            <a:ext cx="336129" cy="23162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분류 모델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주요 프로세스 요약 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_x241770344" descr="EMB00003ed86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069186"/>
            <a:ext cx="4824413" cy="53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241311" y="1441873"/>
            <a:ext cx="3123176" cy="1289179"/>
          </a:xfrm>
          <a:prstGeom prst="roundRect">
            <a:avLst>
              <a:gd name="adj" fmla="val 6269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41310" y="3235107"/>
            <a:ext cx="3123177" cy="1289179"/>
          </a:xfrm>
          <a:prstGeom prst="roundRect">
            <a:avLst>
              <a:gd name="adj" fmla="val 6269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41311" y="5028341"/>
            <a:ext cx="3123176" cy="1289179"/>
          </a:xfrm>
          <a:prstGeom prst="roundRect">
            <a:avLst>
              <a:gd name="adj" fmla="val 6269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310487" y="1824852"/>
            <a:ext cx="2837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</a:t>
            </a:r>
            <a:r>
              <a:rPr lang="ko-KR" altLang="en-US" sz="1400" kern="0" dirty="0" err="1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스캔된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 슬라이드 이미지를 패치의 형태로 변형하는 단계</a:t>
            </a:r>
            <a:endParaRPr lang="ko-KR" altLang="en-US" sz="1400" kern="0" dirty="0">
              <a:solidFill>
                <a:srgbClr val="000000"/>
              </a:solidFill>
              <a:latin typeface="한양신명조"/>
              <a:ea typeface="현대하모니 L" panose="02020603020101020101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48611" y="3510364"/>
            <a:ext cx="3339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패치들을 </a:t>
            </a:r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AI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모델이 학습하고</a:t>
            </a:r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 분류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현대하모니 L" panose="02020603020101020101"/>
              </a:rPr>
              <a:t> </a:t>
            </a:r>
          </a:p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패치의 위치 및 분류 정보를 </a:t>
            </a:r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DB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에 저장</a:t>
            </a:r>
            <a:endParaRPr lang="en-US" altLang="ko-KR" sz="1400" kern="0" dirty="0">
              <a:solidFill>
                <a:srgbClr val="000000"/>
              </a:solidFill>
              <a:latin typeface="휴먼명조"/>
              <a:ea typeface="현대하모니 L" panose="02020603020101020101"/>
            </a:endParaRPr>
          </a:p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GUI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연동</a:t>
            </a:r>
            <a:endParaRPr lang="en-US" altLang="ko-KR" sz="1400" kern="0" dirty="0">
              <a:solidFill>
                <a:srgbClr val="000000"/>
              </a:solidFill>
              <a:latin typeface="휴먼명조"/>
              <a:ea typeface="현대하모니 L" panose="02020603020101020101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66703" y="5286972"/>
            <a:ext cx="3241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슬라이드 분류 단계</a:t>
            </a:r>
            <a:endParaRPr lang="en-US" altLang="ko-KR" sz="1400" kern="0" dirty="0">
              <a:solidFill>
                <a:srgbClr val="000000"/>
              </a:solidFill>
              <a:latin typeface="휴먼명조"/>
              <a:ea typeface="현대하모니 L" panose="02020603020101020101"/>
            </a:endParaRPr>
          </a:p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정보를 종합하고 슬라이드 이미지 분류</a:t>
            </a:r>
            <a:endParaRPr lang="en-US" altLang="ko-KR" sz="1400" kern="0" dirty="0">
              <a:solidFill>
                <a:srgbClr val="000000"/>
              </a:solidFill>
              <a:latin typeface="휴먼명조"/>
              <a:ea typeface="현대하모니 L" panose="02020603020101020101"/>
            </a:endParaRPr>
          </a:p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*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주변 정보를 고려한 개발 기술 사용</a:t>
            </a:r>
            <a:endParaRPr lang="ko-KR" altLang="en-US" sz="1400" kern="0" dirty="0">
              <a:solidFill>
                <a:srgbClr val="000000"/>
              </a:solidFill>
              <a:latin typeface="한양신명조"/>
              <a:ea typeface="현대하모니 L" panose="02020603020101020101"/>
            </a:endParaRPr>
          </a:p>
        </p:txBody>
      </p:sp>
      <p:cxnSp>
        <p:nvCxnSpPr>
          <p:cNvPr id="22" name="직선 연결선 21"/>
          <p:cNvCxnSpPr>
            <a:endCxn id="16" idx="1"/>
          </p:cNvCxnSpPr>
          <p:nvPr/>
        </p:nvCxnSpPr>
        <p:spPr>
          <a:xfrm>
            <a:off x="4881270" y="2082979"/>
            <a:ext cx="360041" cy="34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877618" y="3879696"/>
            <a:ext cx="360041" cy="34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868574" y="5672930"/>
            <a:ext cx="360041" cy="34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872" y="6421465"/>
            <a:ext cx="6567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ea typeface="현대하모니 L" panose="02020603020101020101"/>
              </a:rPr>
              <a:t>* Feature Cube</a:t>
            </a:r>
            <a:r>
              <a:rPr lang="ko-KR" altLang="en-US" sz="1000" dirty="0">
                <a:ea typeface="현대하모니 L" panose="02020603020101020101"/>
              </a:rPr>
              <a:t>와 </a:t>
            </a:r>
            <a:r>
              <a:rPr lang="en-US" altLang="ko-KR" sz="1000" dirty="0">
                <a:ea typeface="현대하모니 L" panose="02020603020101020101"/>
              </a:rPr>
              <a:t>Graph CNN</a:t>
            </a:r>
            <a:r>
              <a:rPr lang="ko-KR" altLang="en-US" sz="1000" dirty="0">
                <a:ea typeface="현대하모니 L" panose="02020603020101020101"/>
              </a:rPr>
              <a:t>은 위치 정보를 기반으로 조직 주변 정보를 종합적으로 고려하고 </a:t>
            </a:r>
            <a:r>
              <a:rPr lang="ko-KR" altLang="en-US" sz="1000" dirty="0" err="1">
                <a:ea typeface="현대하모니 L" panose="02020603020101020101"/>
              </a:rPr>
              <a:t>판단하게함</a:t>
            </a:r>
            <a:endParaRPr lang="ko-KR" altLang="en-US" sz="1000" dirty="0">
              <a:ea typeface="현대하모니 L" panose="02020603020101020101"/>
            </a:endParaRPr>
          </a:p>
        </p:txBody>
      </p:sp>
      <p:sp>
        <p:nvSpPr>
          <p:cNvPr id="3" name="아래쪽 화살표 2"/>
          <p:cNvSpPr/>
          <p:nvPr/>
        </p:nvSpPr>
        <p:spPr>
          <a:xfrm rot="16200000">
            <a:off x="537663" y="3424192"/>
            <a:ext cx="299258" cy="3105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16200000">
            <a:off x="523009" y="5368024"/>
            <a:ext cx="299258" cy="3105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6200000">
            <a:off x="6292841" y="767624"/>
            <a:ext cx="299258" cy="3105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2357" y="758560"/>
            <a:ext cx="141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AI </a:t>
            </a:r>
            <a:r>
              <a:rPr lang="ko-KR" altLang="en-US" dirty="0" err="1" smtClean="0"/>
              <a:t>투입부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79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분류 모델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주요 프로세스 요약 </a:t>
            </a:r>
            <a:r>
              <a:rPr lang="en-US" altLang="ko-KR" b="1" dirty="0" smtClean="0"/>
              <a:t>(2)</a:t>
            </a:r>
            <a:endParaRPr lang="ko-KR" alt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568966" y="605244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6514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DATA - (1)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6203" y="501936"/>
            <a:ext cx="86947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기본적인 디지털 </a:t>
            </a:r>
            <a:r>
              <a:rPr lang="en-US" altLang="ko-KR" sz="1400" dirty="0" smtClean="0">
                <a:latin typeface="+mj-ea"/>
              </a:rPr>
              <a:t>pathology </a:t>
            </a:r>
            <a:r>
              <a:rPr lang="ko-KR" altLang="en-US" sz="1400" dirty="0" smtClean="0">
                <a:latin typeface="+mj-ea"/>
              </a:rPr>
              <a:t>방식은 아래와 같은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917952" y="1281256"/>
            <a:ext cx="1697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3017095" y="1619810"/>
            <a:ext cx="23141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3" y="4124142"/>
            <a:ext cx="8557309" cy="2322223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865776" y="4059014"/>
            <a:ext cx="1746821" cy="2300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꺾인 연결선 39"/>
          <p:cNvCxnSpPr>
            <a:stCxn id="39" idx="0"/>
            <a:endCxn id="43" idx="1"/>
          </p:cNvCxnSpPr>
          <p:nvPr/>
        </p:nvCxnSpPr>
        <p:spPr>
          <a:xfrm rot="5400000" flipH="1" flipV="1">
            <a:off x="2181038" y="3262479"/>
            <a:ext cx="1354685" cy="23838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017095" y="2335401"/>
            <a:ext cx="1351127" cy="12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187;p7"/>
          <p:cNvSpPr txBox="1"/>
          <p:nvPr/>
        </p:nvSpPr>
        <p:spPr>
          <a:xfrm>
            <a:off x="2878639" y="1749816"/>
            <a:ext cx="1550215" cy="3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Slide scanner</a:t>
            </a:r>
            <a:endParaRPr sz="12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77574" y="1727688"/>
            <a:ext cx="1419292" cy="1953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Google Shape;187;p7"/>
          <p:cNvSpPr txBox="1"/>
          <p:nvPr/>
        </p:nvSpPr>
        <p:spPr>
          <a:xfrm>
            <a:off x="4495801" y="1747416"/>
            <a:ext cx="1550215" cy="3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Digital slide</a:t>
            </a:r>
            <a:endParaRPr sz="12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61263" y="1728595"/>
            <a:ext cx="1419292" cy="1953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Google Shape;311;p17"/>
          <p:cNvGrpSpPr/>
          <p:nvPr/>
        </p:nvGrpSpPr>
        <p:grpSpPr>
          <a:xfrm>
            <a:off x="4675238" y="2202109"/>
            <a:ext cx="550687" cy="1333401"/>
            <a:chOff x="10934700" y="-2017486"/>
            <a:chExt cx="1866900" cy="4659086"/>
          </a:xfrm>
        </p:grpSpPr>
        <p:sp>
          <p:nvSpPr>
            <p:cNvPr id="47" name="Google Shape;312;p17"/>
            <p:cNvSpPr/>
            <p:nvPr/>
          </p:nvSpPr>
          <p:spPr>
            <a:xfrm>
              <a:off x="10934700" y="-2017486"/>
              <a:ext cx="1866900" cy="4659086"/>
            </a:xfrm>
            <a:prstGeom prst="roundRect">
              <a:avLst>
                <a:gd name="adj" fmla="val 3473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313;p17" descr="barcode icon에 대한 이미지 검색결과"/>
            <p:cNvPicPr preferRelativeResize="0"/>
            <p:nvPr/>
          </p:nvPicPr>
          <p:blipFill rotWithShape="1">
            <a:blip r:embed="rId4">
              <a:alphaModFix/>
            </a:blip>
            <a:srcRect l="18767" t="28610" r="19897" b="35340"/>
            <a:stretch/>
          </p:blipFill>
          <p:spPr>
            <a:xfrm>
              <a:off x="11267124" y="-1893626"/>
              <a:ext cx="1211122" cy="76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314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70050" y="-1000965"/>
              <a:ext cx="685450" cy="467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315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76383" y="312057"/>
              <a:ext cx="685450" cy="467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316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33725" y="1708486"/>
              <a:ext cx="685450" cy="4675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" name="Google Shape;323;p17"/>
          <p:cNvPicPr preferRelativeResize="0"/>
          <p:nvPr/>
        </p:nvPicPr>
        <p:blipFill rotWithShape="1">
          <a:blip r:embed="rId6">
            <a:alphaModFix/>
          </a:blip>
          <a:srcRect l="16732" r="37644"/>
          <a:stretch/>
        </p:blipFill>
        <p:spPr>
          <a:xfrm>
            <a:off x="5356848" y="2626845"/>
            <a:ext cx="573032" cy="85722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직사각형 52"/>
          <p:cNvSpPr/>
          <p:nvPr/>
        </p:nvSpPr>
        <p:spPr>
          <a:xfrm>
            <a:off x="5385696" y="4059014"/>
            <a:ext cx="1746821" cy="2300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45" idx="3"/>
            <a:endCxn id="53" idx="0"/>
          </p:cNvCxnSpPr>
          <p:nvPr/>
        </p:nvCxnSpPr>
        <p:spPr>
          <a:xfrm>
            <a:off x="5980555" y="2705236"/>
            <a:ext cx="278552" cy="135377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3"/>
            <a:endCxn id="45" idx="1"/>
          </p:cNvCxnSpPr>
          <p:nvPr/>
        </p:nvCxnSpPr>
        <p:spPr>
          <a:xfrm>
            <a:off x="4396866" y="2704329"/>
            <a:ext cx="164397" cy="9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2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오른쪽 화살표 24"/>
          <p:cNvSpPr/>
          <p:nvPr/>
        </p:nvSpPr>
        <p:spPr>
          <a:xfrm>
            <a:off x="4621876" y="3251650"/>
            <a:ext cx="3079792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DATA - (2)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6203" y="501936"/>
            <a:ext cx="86947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장은 환자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명으로 부터 생성되며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추출된 조직을 얇게 썰어서 슬라이드 위에 올려 </a:t>
            </a:r>
            <a:r>
              <a:rPr lang="ko-KR" altLang="en-US" sz="1400" dirty="0" err="1" smtClean="0">
                <a:latin typeface="+mj-ea"/>
              </a:rPr>
              <a:t>만든것임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위의 조직이 적절하지 않은 경우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조직이 부서져 있거나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노이즈가 너무 많은 경우</a:t>
            </a:r>
            <a:r>
              <a:rPr lang="en-US" altLang="ko-KR" sz="1400" dirty="0" smtClean="0">
                <a:latin typeface="+mj-ea"/>
              </a:rPr>
              <a:t>), </a:t>
            </a:r>
            <a:r>
              <a:rPr lang="ko-KR" altLang="en-US" sz="1400" dirty="0" smtClean="0">
                <a:latin typeface="+mj-ea"/>
              </a:rPr>
              <a:t>전문의는 추가 슬라이드를 요청함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이로 인해서 연속 슬라이드가 발생함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연속 슬라이드는 슬라이드 맨 뒷자리가 </a:t>
            </a:r>
            <a:r>
              <a:rPr lang="en-US" altLang="ko-KR" sz="1400" dirty="0" smtClean="0">
                <a:latin typeface="+mj-ea"/>
              </a:rPr>
              <a:t>01</a:t>
            </a:r>
            <a:r>
              <a:rPr lang="ko-KR" altLang="en-US" sz="1400" dirty="0" smtClean="0">
                <a:latin typeface="+mj-ea"/>
              </a:rPr>
              <a:t>이 아님</a:t>
            </a:r>
            <a:r>
              <a:rPr lang="en-US" altLang="ko-KR" sz="1400" dirty="0" smtClean="0">
                <a:latin typeface="+mj-ea"/>
              </a:rPr>
              <a:t>(02,03,04,05…)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9" b="100000" l="1793" r="974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834" y="2263665"/>
            <a:ext cx="723070" cy="734593"/>
          </a:xfrm>
          <a:prstGeom prst="rect">
            <a:avLst/>
          </a:prstGeom>
        </p:spPr>
      </p:pic>
      <p:cxnSp>
        <p:nvCxnSpPr>
          <p:cNvPr id="17" name="꺾인 연결선 16"/>
          <p:cNvCxnSpPr/>
          <p:nvPr/>
        </p:nvCxnSpPr>
        <p:spPr>
          <a:xfrm rot="16200000" flipH="1">
            <a:off x="1118111" y="3758451"/>
            <a:ext cx="1000353" cy="5352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93542" y="5224458"/>
            <a:ext cx="97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Slide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(MRSX)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73" y="2210096"/>
            <a:ext cx="1180160" cy="2911061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669" y="3091985"/>
            <a:ext cx="1059277" cy="86786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870276" y="3275322"/>
            <a:ext cx="278745" cy="36962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131779" y="3275322"/>
            <a:ext cx="278745" cy="369628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7632945" y="3533496"/>
            <a:ext cx="404747" cy="573934"/>
            <a:chOff x="5450408" y="3255368"/>
            <a:chExt cx="489744" cy="694460"/>
          </a:xfrm>
        </p:grpSpPr>
        <p:sp>
          <p:nvSpPr>
            <p:cNvPr id="32" name="원통 31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통 32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원통 33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78567" y="4160866"/>
            <a:ext cx="1411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서버에 저장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/>
          <a:srcRect r="39545"/>
          <a:stretch/>
        </p:blipFill>
        <p:spPr>
          <a:xfrm>
            <a:off x="544815" y="2982768"/>
            <a:ext cx="4147437" cy="18625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40" y="2902474"/>
            <a:ext cx="1268774" cy="1726815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38" idx="2"/>
            <a:endCxn id="8" idx="2"/>
          </p:cNvCxnSpPr>
          <p:nvPr/>
        </p:nvCxnSpPr>
        <p:spPr>
          <a:xfrm rot="5400000">
            <a:off x="3257434" y="4042176"/>
            <a:ext cx="12700" cy="1396538"/>
          </a:xfrm>
          <a:prstGeom prst="bentConnector3">
            <a:avLst>
              <a:gd name="adj1" fmla="val 468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892992" y="2902474"/>
            <a:ext cx="1332345" cy="1837971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289530" y="2902474"/>
            <a:ext cx="1332345" cy="1837971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67459" y="5356364"/>
            <a:ext cx="2306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슬라이드 품질이 낮은 경우 재생성</a:t>
            </a:r>
            <a:endParaRPr lang="ko-KR" altLang="en-US" sz="105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6104" y="5686123"/>
            <a:ext cx="1847850" cy="88582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559164" y="6581001"/>
            <a:ext cx="2119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연속 슬라이드 예시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62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DATA - (3)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6203" y="501936"/>
            <a:ext cx="86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데이터 저장</a:t>
            </a:r>
            <a:r>
              <a:rPr lang="en-US" altLang="ko-KR" sz="1400" dirty="0" smtClean="0">
                <a:latin typeface="+mj-ea"/>
              </a:rPr>
              <a:t>: MRSX</a:t>
            </a:r>
            <a:r>
              <a:rPr lang="ko-KR" altLang="en-US" sz="1400" dirty="0" smtClean="0">
                <a:latin typeface="+mj-ea"/>
              </a:rPr>
              <a:t>에는 바코드 이미지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슬라이드 이미지</a:t>
            </a:r>
            <a:r>
              <a:rPr lang="en-US" altLang="ko-KR" sz="1400" dirty="0" smtClean="0">
                <a:latin typeface="+mj-ea"/>
              </a:rPr>
              <a:t>, annotation </a:t>
            </a:r>
            <a:r>
              <a:rPr lang="ko-KR" altLang="en-US" sz="1400" dirty="0" smtClean="0">
                <a:latin typeface="+mj-ea"/>
              </a:rPr>
              <a:t>정보 등이 저장됨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49" y="2107105"/>
            <a:ext cx="7032611" cy="45593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80" y="1955396"/>
            <a:ext cx="1371600" cy="1552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807230" y="2589245"/>
            <a:ext cx="507076" cy="1016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33455" y="3606169"/>
            <a:ext cx="507076" cy="383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35147" y="2589245"/>
            <a:ext cx="507076" cy="10169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77592" y="2589245"/>
            <a:ext cx="507076" cy="1016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832766" y="820856"/>
            <a:ext cx="1059277" cy="1091666"/>
            <a:chOff x="7329147" y="1556828"/>
            <a:chExt cx="1572501" cy="17156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64042" y="1262367"/>
            <a:ext cx="404747" cy="573934"/>
            <a:chOff x="5450408" y="3255368"/>
            <a:chExt cx="489744" cy="694460"/>
          </a:xfrm>
        </p:grpSpPr>
        <p:sp>
          <p:nvSpPr>
            <p:cNvPr id="16" name="원통 15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통 17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r="34878"/>
          <a:stretch/>
        </p:blipFill>
        <p:spPr>
          <a:xfrm>
            <a:off x="786647" y="2727558"/>
            <a:ext cx="988920" cy="32778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직선 화살표 연결선 24"/>
          <p:cNvCxnSpPr/>
          <p:nvPr/>
        </p:nvCxnSpPr>
        <p:spPr>
          <a:xfrm>
            <a:off x="667498" y="2394065"/>
            <a:ext cx="327740" cy="648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7" idx="2"/>
            <a:endCxn id="4" idx="0"/>
          </p:cNvCxnSpPr>
          <p:nvPr/>
        </p:nvCxnSpPr>
        <p:spPr>
          <a:xfrm flipH="1">
            <a:off x="865380" y="1550332"/>
            <a:ext cx="898663" cy="405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049" y="6084949"/>
            <a:ext cx="181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저장된 </a:t>
            </a:r>
            <a:r>
              <a:rPr lang="en-US" altLang="ko-KR" sz="1050" dirty="0" smtClean="0"/>
              <a:t>MRSX </a:t>
            </a:r>
            <a:r>
              <a:rPr lang="ko-KR" altLang="en-US" sz="1050" dirty="0" smtClean="0"/>
              <a:t>파일의 모습</a:t>
            </a:r>
            <a:endParaRPr lang="ko-KR" altLang="en-US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7007629" y="1828438"/>
            <a:ext cx="21968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/>
              <a:t>CaseViewer</a:t>
            </a:r>
            <a:r>
              <a:rPr lang="ko-KR" altLang="en-US" sz="1050" dirty="0" smtClean="0"/>
              <a:t>로 </a:t>
            </a:r>
            <a:r>
              <a:rPr lang="en-US" altLang="ko-KR" sz="1050" dirty="0" smtClean="0"/>
              <a:t>loading </a:t>
            </a:r>
            <a:r>
              <a:rPr lang="ko-KR" altLang="en-US" sz="1050" dirty="0" smtClean="0"/>
              <a:t>한 데이터</a:t>
            </a:r>
            <a:endParaRPr lang="ko-KR" altLang="en-US" sz="105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/>
          <a:srcRect t="9101" r="7483"/>
          <a:stretch/>
        </p:blipFill>
        <p:spPr>
          <a:xfrm>
            <a:off x="4960906" y="1214219"/>
            <a:ext cx="516423" cy="500886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stCxn id="20" idx="3"/>
            <a:endCxn id="36" idx="1"/>
          </p:cNvCxnSpPr>
          <p:nvPr/>
        </p:nvCxnSpPr>
        <p:spPr>
          <a:xfrm>
            <a:off x="2892043" y="1254791"/>
            <a:ext cx="2068863" cy="2098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6" idx="2"/>
            <a:endCxn id="3" idx="0"/>
          </p:cNvCxnSpPr>
          <p:nvPr/>
        </p:nvCxnSpPr>
        <p:spPr>
          <a:xfrm>
            <a:off x="5219118" y="1715105"/>
            <a:ext cx="261237" cy="392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866018" y="2171280"/>
            <a:ext cx="0" cy="444764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른쪽 화살표 23"/>
          <p:cNvSpPr/>
          <p:nvPr/>
        </p:nvSpPr>
        <p:spPr>
          <a:xfrm rot="5400000">
            <a:off x="2483603" y="5200569"/>
            <a:ext cx="1060547" cy="385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1365077" y="4662333"/>
            <a:ext cx="2009345" cy="385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. Preprocessing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5575" y="662569"/>
            <a:ext cx="7920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코드 상에서 </a:t>
            </a:r>
            <a:r>
              <a:rPr lang="en-US" altLang="ko-KR" sz="1400" dirty="0" smtClean="0">
                <a:latin typeface="+mj-ea"/>
              </a:rPr>
              <a:t>MRSX </a:t>
            </a:r>
            <a:r>
              <a:rPr lang="ko-KR" altLang="en-US" sz="1400" dirty="0" smtClean="0">
                <a:latin typeface="+mj-ea"/>
              </a:rPr>
              <a:t>파일을 빠르게 읽고 이를 이미지 파일로 인식할 수 있도록 </a:t>
            </a:r>
            <a:r>
              <a:rPr lang="en-US" altLang="ko-KR" sz="1400" dirty="0" smtClean="0">
                <a:latin typeface="+mj-ea"/>
              </a:rPr>
              <a:t/>
            </a:r>
            <a:br>
              <a:rPr lang="en-US" altLang="ko-KR" sz="1400" dirty="0" smtClean="0">
                <a:latin typeface="+mj-ea"/>
              </a:rPr>
            </a:br>
            <a:r>
              <a:rPr lang="en-US" altLang="ko-KR" sz="1400" dirty="0" err="1" smtClean="0">
                <a:latin typeface="+mj-ea"/>
              </a:rPr>
              <a:t>Openslide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라이브러리를 사용함 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장은 기가 단위의 이미지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장으로 보이지만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실제로 여러 조각으로 나누어 촬영되어 합쳐진 이미지임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en-US" altLang="ko-KR" sz="1400" dirty="0" err="1" smtClean="0">
                <a:latin typeface="+mj-ea"/>
              </a:rPr>
              <a:t>caseveiwer</a:t>
            </a:r>
            <a:r>
              <a:rPr lang="ko-KR" altLang="en-US" sz="1400" dirty="0" smtClean="0">
                <a:latin typeface="+mj-ea"/>
              </a:rPr>
              <a:t>로 </a:t>
            </a:r>
            <a:r>
              <a:rPr lang="en-US" altLang="ko-KR" sz="1400" dirty="0" smtClean="0">
                <a:latin typeface="+mj-ea"/>
              </a:rPr>
              <a:t>converting</a:t>
            </a:r>
            <a:r>
              <a:rPr lang="ko-KR" altLang="en-US" sz="1400" dirty="0" smtClean="0">
                <a:latin typeface="+mj-ea"/>
              </a:rPr>
              <a:t>할 경우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장의 이미지 처럼 </a:t>
            </a:r>
            <a:r>
              <a:rPr lang="ko-KR" altLang="en-US" sz="1400" dirty="0" err="1" smtClean="0">
                <a:latin typeface="+mj-ea"/>
              </a:rPr>
              <a:t>합쳐짐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기존 이미지와는 조금 다른 성질을 가짐으로 처리를 위해 특수한 라이브러리가 필요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69" y="4019042"/>
            <a:ext cx="1013761" cy="2500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4639" y="6411925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088" y="2330863"/>
            <a:ext cx="86947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전처리는</a:t>
            </a:r>
            <a:r>
              <a:rPr lang="ko-KR" altLang="en-US" sz="1400" dirty="0" smtClean="0">
                <a:latin typeface="+mj-ea"/>
              </a:rPr>
              <a:t> 슬라이드를 읽고 패치의 형태로 자르는 과정을 포함하며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이때 각 패치는 </a:t>
            </a:r>
            <a:r>
              <a:rPr lang="en-US" altLang="ko-KR" sz="1400" dirty="0" smtClean="0">
                <a:latin typeface="+mj-ea"/>
              </a:rPr>
              <a:t>jpg </a:t>
            </a:r>
            <a:r>
              <a:rPr lang="ko-KR" altLang="en-US" sz="1400" dirty="0" smtClean="0">
                <a:latin typeface="+mj-ea"/>
              </a:rPr>
              <a:t>혹은 </a:t>
            </a:r>
            <a:r>
              <a:rPr lang="en-US" altLang="ko-KR" sz="1400" dirty="0" err="1" smtClean="0">
                <a:latin typeface="+mj-ea"/>
              </a:rPr>
              <a:t>png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등 일반적인 이미지 데이터로 변환 가능함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현재 개발된 전처리 코드에는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노이즈 </a:t>
            </a:r>
            <a:r>
              <a:rPr lang="ko-KR" altLang="en-US" sz="1400" dirty="0" err="1" smtClean="0">
                <a:latin typeface="+mj-ea"/>
              </a:rPr>
              <a:t>필터링</a:t>
            </a:r>
            <a:r>
              <a:rPr lang="ko-KR" altLang="en-US" sz="1400" dirty="0" smtClean="0">
                <a:latin typeface="+mj-ea"/>
              </a:rPr>
              <a:t> 기능이 포함되어 있어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조직 주변부 노이즈 이미지를 제거 </a:t>
            </a:r>
            <a:r>
              <a:rPr lang="ko-KR" altLang="en-US" sz="1400" dirty="0" err="1" smtClean="0">
                <a:latin typeface="+mj-ea"/>
              </a:rPr>
              <a:t>할수</a:t>
            </a:r>
            <a:r>
              <a:rPr lang="ko-KR" altLang="en-US" sz="1400" dirty="0" smtClean="0">
                <a:latin typeface="+mj-ea"/>
              </a:rPr>
              <a:t> 있음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노이즈 패치는 </a:t>
            </a:r>
            <a:r>
              <a:rPr lang="en-US" altLang="ko-KR" sz="1400" dirty="0" smtClean="0">
                <a:latin typeface="+mj-ea"/>
              </a:rPr>
              <a:t>‘</a:t>
            </a:r>
            <a:r>
              <a:rPr lang="ko-KR" altLang="en-US" sz="1400" dirty="0" err="1" smtClean="0">
                <a:latin typeface="+mj-ea"/>
              </a:rPr>
              <a:t>팬마크</a:t>
            </a:r>
            <a:r>
              <a:rPr lang="en-US" altLang="ko-KR" sz="1400" dirty="0" smtClean="0">
                <a:latin typeface="+mj-ea"/>
              </a:rPr>
              <a:t>’, ‘</a:t>
            </a:r>
            <a:r>
              <a:rPr lang="ko-KR" altLang="en-US" sz="1400" dirty="0" smtClean="0">
                <a:latin typeface="+mj-ea"/>
              </a:rPr>
              <a:t>공백</a:t>
            </a:r>
            <a:r>
              <a:rPr lang="en-US" altLang="ko-KR" sz="1400" dirty="0" smtClean="0">
                <a:latin typeface="+mj-ea"/>
              </a:rPr>
              <a:t>’, ‘</a:t>
            </a:r>
            <a:r>
              <a:rPr lang="ko-KR" altLang="en-US" sz="1400" dirty="0" smtClean="0">
                <a:latin typeface="+mj-ea"/>
              </a:rPr>
              <a:t>핏자국</a:t>
            </a:r>
            <a:r>
              <a:rPr lang="en-US" altLang="ko-KR" sz="1400" dirty="0" smtClean="0">
                <a:latin typeface="+mj-ea"/>
              </a:rPr>
              <a:t>’, </a:t>
            </a:r>
            <a:r>
              <a:rPr lang="ko-KR" altLang="en-US" sz="1400" dirty="0" err="1" smtClean="0">
                <a:latin typeface="+mj-ea"/>
              </a:rPr>
              <a:t>물자국</a:t>
            </a:r>
            <a:r>
              <a:rPr lang="ko-KR" altLang="en-US" sz="1400" dirty="0" smtClean="0">
                <a:latin typeface="+mj-ea"/>
              </a:rPr>
              <a:t> 등 다양한 형태로 존재함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109815" y="4647606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7" y="4734170"/>
            <a:ext cx="436355" cy="4672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55223" y="5278334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351139" y="4576044"/>
            <a:ext cx="837762" cy="805232"/>
            <a:chOff x="5813733" y="2418100"/>
            <a:chExt cx="1028944" cy="998571"/>
          </a:xfrm>
        </p:grpSpPr>
        <p:sp>
          <p:nvSpPr>
            <p:cNvPr id="15" name="타원 14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7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0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4" name="직선 연결선 3"/>
          <p:cNvCxnSpPr/>
          <p:nvPr/>
        </p:nvCxnSpPr>
        <p:spPr>
          <a:xfrm>
            <a:off x="4492047" y="3987287"/>
            <a:ext cx="0" cy="2701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b="3166"/>
          <a:stretch/>
        </p:blipFill>
        <p:spPr>
          <a:xfrm>
            <a:off x="4622837" y="4152499"/>
            <a:ext cx="2403628" cy="245612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628993" y="4152499"/>
            <a:ext cx="441771" cy="423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502929" y="3919813"/>
            <a:ext cx="2419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노이즈 패치</a:t>
            </a:r>
            <a:endParaRPr lang="ko-KR" altLang="en-US" sz="11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5148" y="599451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3170261" y="540416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18833" y="655811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85474" y="122859"/>
            <a:ext cx="1684717" cy="105481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7268432" y="85262"/>
            <a:ext cx="495656" cy="109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46373" y="5665771"/>
            <a:ext cx="2085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Preprocessing</a:t>
            </a:r>
            <a:r>
              <a:rPr lang="ko-KR" altLang="en-US" sz="1400" dirty="0" smtClean="0"/>
              <a:t>은 </a:t>
            </a:r>
            <a:r>
              <a:rPr lang="ko-KR" altLang="en-US" sz="1400" dirty="0" err="1" smtClean="0"/>
              <a:t>스탭별</a:t>
            </a:r>
            <a:r>
              <a:rPr lang="ko-KR" altLang="en-US" sz="1400" dirty="0" smtClean="0"/>
              <a:t> 다른 형태로 생성 </a:t>
            </a:r>
            <a:endParaRPr lang="en-US" altLang="ko-KR" sz="1400" dirty="0" smtClean="0"/>
          </a:p>
          <a:p>
            <a:r>
              <a:rPr lang="en-US" altLang="ko-KR" sz="1400" dirty="0" smtClean="0"/>
              <a:t>Step 1:*256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70261" y="4289946"/>
            <a:ext cx="2113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*512 or 256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2902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21062</TotalTime>
  <Words>651</Words>
  <Application>Microsoft Office PowerPoint</Application>
  <PresentationFormat>화면 슬라이드 쇼(4:3)</PresentationFormat>
  <Paragraphs>183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Lato</vt:lpstr>
      <vt:lpstr>맑은 고딕</vt:lpstr>
      <vt:lpstr>한양신명조</vt:lpstr>
      <vt:lpstr>현대하모니 L</vt:lpstr>
      <vt:lpstr>휴먼명조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325</cp:revision>
  <dcterms:created xsi:type="dcterms:W3CDTF">2021-03-24T07:36:17Z</dcterms:created>
  <dcterms:modified xsi:type="dcterms:W3CDTF">2021-10-19T05:42:52Z</dcterms:modified>
</cp:coreProperties>
</file>